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6"/>
  </p:notesMasterIdLst>
  <p:handoutMasterIdLst>
    <p:handoutMasterId r:id="rId27"/>
  </p:handoutMasterIdLst>
  <p:sldIdLst>
    <p:sldId id="265" r:id="rId2"/>
    <p:sldId id="284" r:id="rId3"/>
    <p:sldId id="332" r:id="rId4"/>
    <p:sldId id="333" r:id="rId5"/>
    <p:sldId id="334" r:id="rId6"/>
    <p:sldId id="335" r:id="rId7"/>
    <p:sldId id="322" r:id="rId8"/>
    <p:sldId id="325" r:id="rId9"/>
    <p:sldId id="336" r:id="rId10"/>
    <p:sldId id="341" r:id="rId11"/>
    <p:sldId id="337" r:id="rId12"/>
    <p:sldId id="338" r:id="rId13"/>
    <p:sldId id="324" r:id="rId14"/>
    <p:sldId id="330" r:id="rId15"/>
    <p:sldId id="339" r:id="rId16"/>
    <p:sldId id="342" r:id="rId17"/>
    <p:sldId id="340" r:id="rId18"/>
    <p:sldId id="344" r:id="rId19"/>
    <p:sldId id="345" r:id="rId20"/>
    <p:sldId id="343" r:id="rId21"/>
    <p:sldId id="346" r:id="rId22"/>
    <p:sldId id="326" r:id="rId23"/>
    <p:sldId id="263" r:id="rId24"/>
    <p:sldId id="331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  <p:cmAuthor id="1" name="Андрейченко Леонид Вадимович" initials="АЛВ" lastIdx="1" clrIdx="1">
    <p:extLst>
      <p:ext uri="{19B8F6BF-5375-455C-9EA6-DF929625EA0E}">
        <p15:presenceInfo xmlns:p15="http://schemas.microsoft.com/office/powerpoint/2012/main" userId="S::307471@niuitmo.ru::96910f08-793e-4b4f-8ee6-f8815d8f11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203" d="100"/>
          <a:sy n="203" d="100"/>
        </p:scale>
        <p:origin x="1140" y="11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Meltdown &amp; </a:t>
            </a:r>
            <a:r>
              <a:rPr lang="en-US" sz="4400" dirty="0" err="1">
                <a:solidFill>
                  <a:schemeClr val="bg1"/>
                </a:solidFill>
              </a:rPr>
              <a:t>Spectre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2DDC66-44C3-4FF5-9FDC-33602445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17" y="1015185"/>
            <a:ext cx="4839789" cy="197614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i="0" dirty="0">
                <a:effectLst/>
                <a:latin typeface="YS Text"/>
              </a:rPr>
              <a:t>Суперскалярность</a:t>
            </a:r>
            <a:endParaRPr lang="ru-RU" dirty="0"/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38C6A72F-02BE-4267-AC7D-C7A19309B6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527" t="8748" r="5840" b="9732"/>
          <a:stretch/>
        </p:blipFill>
        <p:spPr>
          <a:xfrm>
            <a:off x="4036422" y="2752605"/>
            <a:ext cx="4003766" cy="1920240"/>
          </a:xfrm>
        </p:spPr>
      </p:pic>
    </p:spTree>
    <p:extLst>
      <p:ext uri="{BB962C8B-B14F-4D97-AF65-F5344CB8AC3E}">
        <p14:creationId xmlns:p14="http://schemas.microsoft.com/office/powerpoint/2010/main" val="245048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Таблицы страниц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188B00B-96B4-4B18-A78A-07466FEBDBB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4" y="1129201"/>
            <a:ext cx="5801283" cy="36258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E0BC7B7-64A8-43DA-A393-D4513D0C0C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03083" y="2335516"/>
            <a:ext cx="2089113" cy="9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3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Meltdown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656952" cy="3425371"/>
          </a:xfrm>
        </p:spPr>
        <p:txBody>
          <a:bodyPr/>
          <a:lstStyle/>
          <a:p>
            <a:r>
              <a:rPr lang="ru-RU" b="1" dirty="0"/>
              <a:t>Цель нарушителя: </a:t>
            </a:r>
            <a:r>
              <a:rPr lang="ru-RU" dirty="0"/>
              <a:t>чтение привилегированной памяти из пользовательской программы.</a:t>
            </a:r>
          </a:p>
          <a:p>
            <a:endParaRPr lang="ru-RU" dirty="0"/>
          </a:p>
          <a:p>
            <a:r>
              <a:rPr lang="ru-RU" b="1" dirty="0"/>
              <a:t>Ограничения: </a:t>
            </a:r>
            <a:r>
              <a:rPr lang="ru-RU" dirty="0"/>
              <a:t>Доступ к памяти только к своему адресному пространству.</a:t>
            </a:r>
          </a:p>
          <a:p>
            <a:endParaRPr lang="ru-RU" dirty="0"/>
          </a:p>
          <a:p>
            <a:r>
              <a:rPr lang="ru-RU" dirty="0"/>
              <a:t>Все проверки легитимности исполнения инструкции и контроль за разделением доступа происходят на </a:t>
            </a:r>
            <a:r>
              <a:rPr lang="ru-RU" b="1" dirty="0"/>
              <a:t>заключительном этапе.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4E2A5A2-F76C-4923-90C3-4CD7014AC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6" y="1049969"/>
            <a:ext cx="4902852" cy="2757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991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902" y="1152393"/>
            <a:ext cx="6726478" cy="39770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ru-RU" dirty="0"/>
              <a:t>Что должно произойти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Meltdown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2093EB-CCE2-47D7-89B1-DA4DDC61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7" y="1868770"/>
            <a:ext cx="7424803" cy="22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152393"/>
            <a:ext cx="7537537" cy="40709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dirty="0"/>
              <a:t>Что произойдет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Meltdown</a:t>
            </a:r>
            <a:r>
              <a:rPr lang="ru-RU" dirty="0"/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DE3641-95BA-4724-9573-7936FCC1F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11" y="1604832"/>
            <a:ext cx="5752578" cy="316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6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077" y="687890"/>
            <a:ext cx="3741338" cy="527284"/>
          </a:xfrm>
        </p:spPr>
        <p:txBody>
          <a:bodyPr>
            <a:normAutofit/>
          </a:bodyPr>
          <a:lstStyle/>
          <a:p>
            <a:pPr algn="ctr"/>
            <a:r>
              <a:rPr lang="ru-RU" sz="1800" b="1" u="none" dirty="0"/>
              <a:t>Было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345" y="86780"/>
            <a:ext cx="6824382" cy="52728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Патч от разработчиков ОС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3295" y="1855678"/>
            <a:ext cx="4196583" cy="353264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1800" b="1" u="none" dirty="0"/>
              <a:t>Стало</a:t>
            </a:r>
          </a:p>
        </p:txBody>
      </p:sp>
      <p:pic>
        <p:nvPicPr>
          <p:cNvPr id="10" name="Рисунок 9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F6397364-2A1F-493B-A287-CFA2C0B040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45826" y="2865994"/>
            <a:ext cx="3271520" cy="1434465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324DDAC-7198-4CAA-8CA1-0E1E87DF13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654" y="1517793"/>
            <a:ext cx="3440430" cy="16757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241D34-7305-4693-B684-30B9F6E8BD06}"/>
              </a:ext>
            </a:extLst>
          </p:cNvPr>
          <p:cNvSpPr txBox="1"/>
          <p:nvPr/>
        </p:nvSpPr>
        <p:spPr>
          <a:xfrm>
            <a:off x="4572000" y="687890"/>
            <a:ext cx="3916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Патч удаляет отображение ядра из пользовательского окружения.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Ядро не отображается -</a:t>
            </a:r>
            <a:r>
              <a:rPr lang="en-US" sz="1600" b="1" dirty="0"/>
              <a:t>&gt; </a:t>
            </a:r>
            <a:r>
              <a:rPr lang="ru-RU" sz="1600" b="1" dirty="0"/>
              <a:t>его память не может быть прочитана с помощью </a:t>
            </a:r>
            <a:r>
              <a:rPr lang="en-US" sz="1600" b="1" dirty="0"/>
              <a:t>Meltdown.</a:t>
            </a:r>
            <a:endParaRPr lang="ru-RU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F03F8-2ABA-4EB3-B52E-E1814BFADC2D}"/>
              </a:ext>
            </a:extLst>
          </p:cNvPr>
          <p:cNvSpPr txBox="1"/>
          <p:nvPr/>
        </p:nvSpPr>
        <p:spPr>
          <a:xfrm>
            <a:off x="43842" y="3717191"/>
            <a:ext cx="361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1" dirty="0"/>
              <a:t>Сильно снижается производительность системы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A99649A-DFFB-49F2-84EE-DAAA8D7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86" b="97857" l="10000" r="90000">
                        <a14:foregroundMark x1="35889" y1="10714" x2="51222" y2="4286"/>
                        <a14:foregroundMark x1="48000" y1="19694" x2="48000" y2="19694"/>
                        <a14:foregroundMark x1="60667" y1="30204" x2="60667" y2="30204"/>
                        <a14:foregroundMark x1="62778" y1="46531" x2="62889" y2="46837"/>
                        <a14:foregroundMark x1="43000" y1="91122" x2="43000" y2="91122"/>
                        <a14:foregroundMark x1="51889" y1="97857" x2="51889" y2="9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53" y="3193558"/>
            <a:ext cx="1251562" cy="136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2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Пример работы</a:t>
            </a:r>
          </a:p>
        </p:txBody>
      </p:sp>
      <p:pic>
        <p:nvPicPr>
          <p:cNvPr id="4" name="Meltdown demo - Spying on passwords">
            <a:hlinkClick r:id="" action="ppaction://media"/>
            <a:extLst>
              <a:ext uri="{FF2B5EF4-FFF2-40B4-BE49-F238E27FC236}">
                <a16:creationId xmlns:a16="http://schemas.microsoft.com/office/drawing/2014/main" id="{D0F0158B-73CF-4941-A08C-1E04B6E39CB2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245" y="1004583"/>
            <a:ext cx="6812713" cy="3832482"/>
          </a:xfrm>
        </p:spPr>
      </p:pic>
    </p:spTree>
    <p:extLst>
      <p:ext uri="{BB962C8B-B14F-4D97-AF65-F5344CB8AC3E}">
        <p14:creationId xmlns:p14="http://schemas.microsoft.com/office/powerpoint/2010/main" val="251082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Spectre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656952" cy="3425371"/>
          </a:xfrm>
        </p:spPr>
        <p:txBody>
          <a:bodyPr/>
          <a:lstStyle/>
          <a:p>
            <a:r>
              <a:rPr lang="ru-RU" b="1" dirty="0"/>
              <a:t>Цель нарушителя: </a:t>
            </a:r>
            <a:r>
              <a:rPr lang="ru-RU" dirty="0"/>
              <a:t>чтение памяти из другого процесса</a:t>
            </a:r>
          </a:p>
          <a:p>
            <a:endParaRPr lang="ru-RU" dirty="0"/>
          </a:p>
          <a:p>
            <a:r>
              <a:rPr lang="ru-RU" b="1" dirty="0"/>
              <a:t>Ограничения: </a:t>
            </a:r>
            <a:r>
              <a:rPr lang="ru-RU" dirty="0"/>
              <a:t>Доступ к памяти только к своему адресному пространству.</a:t>
            </a:r>
          </a:p>
          <a:p>
            <a:endParaRPr lang="ru-RU" dirty="0"/>
          </a:p>
          <a:p>
            <a:r>
              <a:rPr lang="ru-RU" dirty="0"/>
              <a:t>Все проверки легитимности исполнения инструкции и контроль за разделением доступа происходят на </a:t>
            </a:r>
            <a:r>
              <a:rPr lang="ru-RU" b="1" dirty="0"/>
              <a:t>заключительном этапе.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9DF29C-06E2-4165-9960-BA0FB2946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6" y="1220527"/>
            <a:ext cx="4668865" cy="30934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709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902" y="1152393"/>
            <a:ext cx="6726478" cy="39770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Spectre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F02D7A-0C2E-4C4D-8DB3-ADAF77AE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65" y="1625251"/>
            <a:ext cx="3618351" cy="29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13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902" y="1152393"/>
            <a:ext cx="6726478" cy="39770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Spectre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0CA029-8FE6-4B40-8717-6ADE23A4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6" y="1697553"/>
            <a:ext cx="7045890" cy="27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1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31BDDC8-08DC-46E7-AAA5-E85F50E39F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03170405"/>
              </p:ext>
            </p:extLst>
          </p:nvPr>
        </p:nvGraphicFramePr>
        <p:xfrm>
          <a:off x="457200" y="1211263"/>
          <a:ext cx="74676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508">
                  <a:extLst>
                    <a:ext uri="{9D8B030D-6E8A-4147-A177-3AD203B41FA5}">
                      <a16:colId xmlns:a16="http://schemas.microsoft.com/office/drawing/2014/main" val="4213809600"/>
                    </a:ext>
                  </a:extLst>
                </a:gridCol>
                <a:gridCol w="5838092">
                  <a:extLst>
                    <a:ext uri="{9D8B030D-6E8A-4147-A177-3AD203B41FA5}">
                      <a16:colId xmlns:a16="http://schemas.microsoft.com/office/drawing/2014/main" val="2388758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Событие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4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</a:t>
                      </a:r>
                      <a:r>
                        <a:rPr lang="en-US" dirty="0"/>
                        <a:t>.06.2017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Производителей процессоров уведомили о наличии фундаментальных уязвимостей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31598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F35555A-8FB7-4E2D-862C-CC0508978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1321">
            <a:off x="4886509" y="2155334"/>
            <a:ext cx="3795389" cy="2134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4902" y="1152393"/>
            <a:ext cx="6726478" cy="39770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ru-RU" dirty="0"/>
              <a:t>Что должно произойти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Spectre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AE6F42-E7A8-4B66-8FFB-DB51BC1DE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82" y="1597068"/>
            <a:ext cx="7020838" cy="32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79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077" y="632881"/>
            <a:ext cx="3741338" cy="527284"/>
          </a:xfrm>
        </p:spPr>
        <p:txBody>
          <a:bodyPr>
            <a:normAutofit/>
          </a:bodyPr>
          <a:lstStyle/>
          <a:p>
            <a:pPr algn="ctr"/>
            <a:r>
              <a:rPr lang="ru-RU" sz="1800" b="1" u="none" dirty="0"/>
              <a:t>Было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345" y="86780"/>
            <a:ext cx="6824382" cy="52728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Патч от</a:t>
            </a:r>
            <a:r>
              <a:rPr lang="en-US" dirty="0"/>
              <a:t> </a:t>
            </a:r>
            <a:r>
              <a:rPr lang="en-US" dirty="0" err="1"/>
              <a:t>Retpoline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3295" y="1855678"/>
            <a:ext cx="4196583" cy="353264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1800" b="1" u="none" dirty="0"/>
              <a:t>Стало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1C60BF-0AA4-4B61-81BE-D943237F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92" y="1171127"/>
            <a:ext cx="3616891" cy="20756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EC33FA9-D57C-4EFF-8F61-343ACAE44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51" y="2395282"/>
            <a:ext cx="3801165" cy="21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5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Это локальные атаки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: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Meltdown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,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Spectre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локальные атаки, требующие выполнения вредоносного кода на целевой машине. Это означает, что эти атаки не являются (напрямую) атакой удалённого запуска, а значит, системы нельзя атаковать, просто подключившись к сети.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2" y="3019603"/>
            <a:ext cx="3897084" cy="1843627"/>
          </a:xfrm>
        </p:spPr>
        <p:txBody>
          <a:bodyPr>
            <a:normAutofit lnSpcReduction="10000"/>
          </a:bodyPr>
          <a:lstStyle/>
          <a:p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Это 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-apple-system"/>
              </a:rPr>
              <a:t>read-only</a:t>
            </a:r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 атаки 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(доступ к информации). </a:t>
            </a:r>
            <a:r>
              <a:rPr lang="ru-RU" dirty="0">
                <a:solidFill>
                  <a:srgbClr val="111111"/>
                </a:solidFill>
                <a:latin typeface="-apple-system"/>
              </a:rPr>
              <a:t>В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случае если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Meltdown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Spectre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удалось запустить в локальной системе, характер эксплойта заключается в том, что это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read-only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атаки. То есть, все что они могут – это прочитать информацию из системы. Они не могут напрямую принудительно произвести выполнение кода в ядре ОС, других виртуальных машинах или других программах.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b="1" i="0" dirty="0">
                <a:solidFill>
                  <a:srgbClr val="111111"/>
                </a:solidFill>
                <a:effectLst/>
                <a:latin typeface="-apple-system"/>
              </a:rPr>
              <a:t>До сих пор неясны масштабы угрозы уязвимости </a:t>
            </a:r>
            <a:r>
              <a:rPr lang="ru-RU" b="1" i="0" dirty="0" err="1">
                <a:solidFill>
                  <a:srgbClr val="111111"/>
                </a:solidFill>
                <a:effectLst/>
                <a:latin typeface="-apple-system"/>
              </a:rPr>
              <a:t>Spectre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: в то время как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Meltdown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это более насущная угроза, уже ясно, как это работает и что нужно сделать для защиты.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Spectre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, однако, попросту переменная с неизвестным значением. Существует множество доказательств таких атак, но, в более широком смысле, атаки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Spectre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— это новый класс атак, не совсем похожих на то, что мы встречали ранее.</a:t>
            </a:r>
            <a:endParaRPr lang="ru-RU" dirty="0"/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1439" y="1158658"/>
            <a:ext cx="7515616" cy="388308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ru-RU" dirty="0"/>
              <a:t>Чтение каждого элемента массива с замером времени доступа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Meltdown </a:t>
            </a:r>
            <a:r>
              <a:rPr lang="ru-RU" dirty="0"/>
              <a:t>шаг </a:t>
            </a:r>
            <a:r>
              <a:rPr lang="en-US" dirty="0"/>
              <a:t>3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4A9673-8EB7-4772-9182-F935B77D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86" y="1822580"/>
            <a:ext cx="6444227" cy="24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2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31BDDC8-08DC-46E7-AAA5-E85F50E39F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28937685"/>
              </p:ext>
            </p:extLst>
          </p:nvPr>
        </p:nvGraphicFramePr>
        <p:xfrm>
          <a:off x="457200" y="1211263"/>
          <a:ext cx="74676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508">
                  <a:extLst>
                    <a:ext uri="{9D8B030D-6E8A-4147-A177-3AD203B41FA5}">
                      <a16:colId xmlns:a16="http://schemas.microsoft.com/office/drawing/2014/main" val="4213809600"/>
                    </a:ext>
                  </a:extLst>
                </a:gridCol>
                <a:gridCol w="5838092">
                  <a:extLst>
                    <a:ext uri="{9D8B030D-6E8A-4147-A177-3AD203B41FA5}">
                      <a16:colId xmlns:a16="http://schemas.microsoft.com/office/drawing/2014/main" val="2388758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Событие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4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</a:t>
                      </a:r>
                      <a:r>
                        <a:rPr lang="en-US" dirty="0"/>
                        <a:t>.06.2017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Производителей процессоров уведомили о наличии фундаментальных уязвимостей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01.09.2017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Глава </a:t>
                      </a:r>
                      <a:r>
                        <a:rPr lang="en-US" dirty="0"/>
                        <a:t>Intel </a:t>
                      </a:r>
                      <a:r>
                        <a:rPr lang="ru-RU" dirty="0"/>
                        <a:t>продает большую часть своих акций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665737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9FF3EE7A-4F4E-4BFF-A9C1-05630996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1534">
            <a:off x="1755527" y="2896117"/>
            <a:ext cx="2415617" cy="1695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829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31BDDC8-08DC-46E7-AAA5-E85F50E39F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5469183"/>
              </p:ext>
            </p:extLst>
          </p:nvPr>
        </p:nvGraphicFramePr>
        <p:xfrm>
          <a:off x="457200" y="1211263"/>
          <a:ext cx="7467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508">
                  <a:extLst>
                    <a:ext uri="{9D8B030D-6E8A-4147-A177-3AD203B41FA5}">
                      <a16:colId xmlns:a16="http://schemas.microsoft.com/office/drawing/2014/main" val="4213809600"/>
                    </a:ext>
                  </a:extLst>
                </a:gridCol>
                <a:gridCol w="5838092">
                  <a:extLst>
                    <a:ext uri="{9D8B030D-6E8A-4147-A177-3AD203B41FA5}">
                      <a16:colId xmlns:a16="http://schemas.microsoft.com/office/drawing/2014/main" val="2388758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Событие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4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</a:t>
                      </a:r>
                      <a:r>
                        <a:rPr lang="en-US" dirty="0"/>
                        <a:t>.06.2017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Производителей процессоров уведомили о наличии фундаментальных уязвимостей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01.09.2017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Глава </a:t>
                      </a:r>
                      <a:r>
                        <a:rPr lang="en-US" dirty="0"/>
                        <a:t>Intel </a:t>
                      </a:r>
                      <a:r>
                        <a:rPr lang="ru-RU" dirty="0"/>
                        <a:t>продает большую часть своих акций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66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03.01.1018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Первые публикации СМИ о наличии уязвимостей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6802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D206F1-ADF6-465C-8A2B-93333578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26" y="3043560"/>
            <a:ext cx="2766111" cy="201695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ED4513C-04AC-4499-8FFB-ED5FC5494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46" y="3162300"/>
            <a:ext cx="2959382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99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31BDDC8-08DC-46E7-AAA5-E85F50E39F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2664694"/>
              </p:ext>
            </p:extLst>
          </p:nvPr>
        </p:nvGraphicFramePr>
        <p:xfrm>
          <a:off x="457200" y="1211263"/>
          <a:ext cx="7467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508">
                  <a:extLst>
                    <a:ext uri="{9D8B030D-6E8A-4147-A177-3AD203B41FA5}">
                      <a16:colId xmlns:a16="http://schemas.microsoft.com/office/drawing/2014/main" val="4213809600"/>
                    </a:ext>
                  </a:extLst>
                </a:gridCol>
                <a:gridCol w="5838092">
                  <a:extLst>
                    <a:ext uri="{9D8B030D-6E8A-4147-A177-3AD203B41FA5}">
                      <a16:colId xmlns:a16="http://schemas.microsoft.com/office/drawing/2014/main" val="2388758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Событие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4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</a:t>
                      </a:r>
                      <a:r>
                        <a:rPr lang="en-US" dirty="0"/>
                        <a:t>.06.2017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Производителей процессоров уведомили о наличии фундаментальных уязвимостей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01.09.2017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Глава </a:t>
                      </a:r>
                      <a:r>
                        <a:rPr lang="en-US" dirty="0"/>
                        <a:t>Intel </a:t>
                      </a:r>
                      <a:r>
                        <a:rPr lang="ru-RU" dirty="0"/>
                        <a:t>продает большую часть своих акций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66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03.01.1018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Первые публикации СМИ о наличии уязвимостей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Техническое описание уязвимостей исследователями ИБ. Экстренный патч от производителей ОС.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41385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F942C035-CC2B-4E3E-83CE-F982FD2F0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757" y="678473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95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История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31BDDC8-08DC-46E7-AAA5-E85F50E39F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1031488"/>
              </p:ext>
            </p:extLst>
          </p:nvPr>
        </p:nvGraphicFramePr>
        <p:xfrm>
          <a:off x="457200" y="1211263"/>
          <a:ext cx="7573108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745">
                  <a:extLst>
                    <a:ext uri="{9D8B030D-6E8A-4147-A177-3AD203B41FA5}">
                      <a16:colId xmlns:a16="http://schemas.microsoft.com/office/drawing/2014/main" val="4213809600"/>
                    </a:ext>
                  </a:extLst>
                </a:gridCol>
                <a:gridCol w="5409363">
                  <a:extLst>
                    <a:ext uri="{9D8B030D-6E8A-4147-A177-3AD203B41FA5}">
                      <a16:colId xmlns:a16="http://schemas.microsoft.com/office/drawing/2014/main" val="2388758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Дата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Событие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4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</a:t>
                      </a:r>
                      <a:r>
                        <a:rPr lang="en-US" dirty="0"/>
                        <a:t>.06.2017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Производителей процессоров уведомили о наличии фундаментальных уязвимостей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01.09.2017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Глава </a:t>
                      </a:r>
                      <a:r>
                        <a:rPr lang="en-US" dirty="0"/>
                        <a:t>Intel </a:t>
                      </a:r>
                      <a:r>
                        <a:rPr lang="ru-RU" dirty="0"/>
                        <a:t>продает большую часть своих акций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66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03.01.1018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Первые публикации СМИ о наличии уязвимостей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04.01.2018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Техническое описание уязвимостей исследователями ИБ. Экстренный патч от производителей ОС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4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01.02 – 28.02.2018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Первые обновления микрокодов процессоров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25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4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606062"/>
            <a:ext cx="3635830" cy="1759895"/>
          </a:xfrm>
        </p:spPr>
        <p:txBody>
          <a:bodyPr>
            <a:normAutofit/>
          </a:bodyPr>
          <a:lstStyle/>
          <a:p>
            <a:r>
              <a:rPr lang="ru-RU" sz="1600" dirty="0"/>
              <a:t>Несанкционированный доступ на чтение привилегированной памяти ядра</a:t>
            </a:r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Rogue data cache load (CVE-2017-5754)</a:t>
            </a:r>
            <a:endParaRPr lang="ru-RU" dirty="0"/>
          </a:p>
          <a:p>
            <a:endParaRPr lang="ru-RU" sz="1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1182459"/>
            <a:ext cx="2960913" cy="335679"/>
          </a:xfrm>
        </p:spPr>
        <p:txBody>
          <a:bodyPr/>
          <a:lstStyle/>
          <a:p>
            <a:pPr algn="ctr"/>
            <a:r>
              <a:rPr lang="en-US" dirty="0"/>
              <a:t>Meltdown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Google </a:t>
            </a:r>
            <a:r>
              <a:rPr lang="en-US" b="1" i="0" dirty="0">
                <a:effectLst/>
                <a:latin typeface="YS Text"/>
              </a:rPr>
              <a:t>Project Zero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883878"/>
            <a:ext cx="3635830" cy="1506414"/>
          </a:xfrm>
        </p:spPr>
        <p:txBody>
          <a:bodyPr>
            <a:normAutofit/>
          </a:bodyPr>
          <a:lstStyle/>
          <a:p>
            <a:r>
              <a:rPr lang="ru-RU" sz="1600" dirty="0"/>
              <a:t>Возможность читать виртуальную память других процессов ОС</a:t>
            </a:r>
          </a:p>
          <a:p>
            <a:endParaRPr lang="ru-RU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Bounds check bypass (CVE-2017-5753)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Branch target injection (CVE-2017-5715)</a:t>
            </a:r>
            <a:endParaRPr lang="ru-RU" dirty="0"/>
          </a:p>
          <a:p>
            <a:endParaRPr lang="ru-RU" sz="1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401660"/>
            <a:ext cx="2960913" cy="353264"/>
          </a:xfrm>
        </p:spPr>
        <p:txBody>
          <a:bodyPr/>
          <a:lstStyle/>
          <a:p>
            <a:pPr algn="ctr"/>
            <a:r>
              <a:rPr lang="en-US" dirty="0" err="1"/>
              <a:t>Spectre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FD5871-BFB4-46E2-B612-E916CD061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6" b="98222" l="10000" r="90000">
                        <a14:foregroundMark x1="27333" y1="10444" x2="32444" y2="5111"/>
                        <a14:foregroundMark x1="32444" y1="5111" x2="33111" y2="4556"/>
                        <a14:foregroundMark x1="41667" y1="1556" x2="54000" y2="3889"/>
                        <a14:foregroundMark x1="15333" y1="48333" x2="15333" y2="48333"/>
                        <a14:foregroundMark x1="78444" y1="38000" x2="78444" y2="38000"/>
                        <a14:foregroundMark x1="52556" y1="19667" x2="52556" y2="19667"/>
                        <a14:foregroundMark x1="38444" y1="21111" x2="38444" y2="21111"/>
                        <a14:backgroundMark x1="17333" y1="96222" x2="17333" y2="96222"/>
                        <a14:backgroundMark x1="17222" y1="95778" x2="17222" y2="95778"/>
                        <a14:backgroundMark x1="18778" y1="90444" x2="18778" y2="90444"/>
                        <a14:backgroundMark x1="24667" y1="90889" x2="24667" y2="90889"/>
                        <a14:backgroundMark x1="25222" y1="90667" x2="24667" y2="86444"/>
                        <a14:backgroundMark x1="18667" y1="90889" x2="15556" y2="86556"/>
                        <a14:backgroundMark x1="9778" y1="88000" x2="38111" y2="91000"/>
                        <a14:backgroundMark x1="38111" y1="91000" x2="74222" y2="87333"/>
                        <a14:backgroundMark x1="76444" y1="90333" x2="23111" y2="82222"/>
                        <a14:backgroundMark x1="23111" y1="82222" x2="47333" y2="82556"/>
                        <a14:backgroundMark x1="47333" y1="82556" x2="48889" y2="82444"/>
                        <a14:backgroundMark x1="53556" y1="85222" x2="20778" y2="86889"/>
                        <a14:backgroundMark x1="20778" y1="86889" x2="39667" y2="91222"/>
                        <a14:backgroundMark x1="39667" y1="91222" x2="8889" y2="93222"/>
                        <a14:backgroundMark x1="8889" y1="93222" x2="24444" y2="97333"/>
                        <a14:backgroundMark x1="24444" y1="97333" x2="27000" y2="9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171" y="786006"/>
            <a:ext cx="3336621" cy="333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3FFE22E-EC2B-45AB-A646-F450D62B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86" b="97857" l="10000" r="90000">
                        <a14:foregroundMark x1="35889" y1="10714" x2="51222" y2="4286"/>
                        <a14:foregroundMark x1="48000" y1="19694" x2="48000" y2="19694"/>
                        <a14:foregroundMark x1="60667" y1="30204" x2="60667" y2="30204"/>
                        <a14:foregroundMark x1="62778" y1="46531" x2="62889" y2="46837"/>
                        <a14:foregroundMark x1="43000" y1="91122" x2="43000" y2="91122"/>
                        <a14:foregroundMark x1="51889" y1="97857" x2="51889" y2="9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91" y="2883878"/>
            <a:ext cx="1861567" cy="20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Spectre</a:t>
            </a:r>
            <a:r>
              <a:rPr lang="en-US" dirty="0"/>
              <a:t>, Meltdown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656952" cy="3425371"/>
          </a:xfrm>
        </p:spPr>
        <p:txBody>
          <a:bodyPr/>
          <a:lstStyle/>
          <a:p>
            <a:r>
              <a:rPr lang="ru-RU" dirty="0"/>
              <a:t>Уязвимости схожи на логическом уровне. Обе предоставляют возможность проведения атаки по стороннему каналу.</a:t>
            </a:r>
          </a:p>
          <a:p>
            <a:endParaRPr lang="ru-RU" dirty="0"/>
          </a:p>
          <a:p>
            <a:r>
              <a:rPr lang="ru-RU" dirty="0"/>
              <a:t>Сторонний канал – кэш процессора.</a:t>
            </a:r>
          </a:p>
          <a:p>
            <a:endParaRPr lang="ru-RU" dirty="0"/>
          </a:p>
          <a:p>
            <a:r>
              <a:rPr lang="en-US" dirty="0"/>
              <a:t>Meltdown </a:t>
            </a:r>
            <a:r>
              <a:rPr lang="ru-RU" dirty="0"/>
              <a:t>использует задержку в обработке исключений</a:t>
            </a:r>
          </a:p>
          <a:p>
            <a:r>
              <a:rPr lang="en-US" dirty="0" err="1"/>
              <a:t>Spectre</a:t>
            </a:r>
            <a:r>
              <a:rPr lang="en-US" dirty="0"/>
              <a:t> </a:t>
            </a:r>
            <a:r>
              <a:rPr lang="ru-RU" dirty="0"/>
              <a:t>обманывает блоки предсказания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3DD5C2F-E489-4D4F-9466-EE51CB4B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7246" y1="28351" x2="27246" y2="28351"/>
                        <a14:foregroundMark x1="29420" y1="34536" x2="29420" y2="34536"/>
                        <a14:foregroundMark x1="31594" y1="39948" x2="31594" y2="39948"/>
                        <a14:foregroundMark x1="33913" y1="43814" x2="33913" y2="43814"/>
                        <a14:foregroundMark x1="34348" y1="32990" x2="34348" y2="32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4588" y="981807"/>
            <a:ext cx="8145341" cy="458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077" y="687890"/>
            <a:ext cx="3741338" cy="527284"/>
          </a:xfrm>
        </p:spPr>
        <p:txBody>
          <a:bodyPr>
            <a:normAutofit fontScale="92500"/>
          </a:bodyPr>
          <a:lstStyle/>
          <a:p>
            <a:pPr algn="ctr"/>
            <a:r>
              <a:rPr lang="ru-RU" b="1" u="none" dirty="0"/>
              <a:t>Конвейер последовательного выполнения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345" y="86780"/>
            <a:ext cx="6824382" cy="52728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Исполнение команд процессором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883878"/>
            <a:ext cx="3635830" cy="1506414"/>
          </a:xfrm>
        </p:spPr>
        <p:txBody>
          <a:bodyPr>
            <a:normAutofit/>
          </a:bodyPr>
          <a:lstStyle/>
          <a:p>
            <a:endParaRPr lang="ru-RU" sz="16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83295" y="1855678"/>
            <a:ext cx="4196583" cy="353264"/>
          </a:xfrm>
        </p:spPr>
        <p:txBody>
          <a:bodyPr>
            <a:normAutofit/>
          </a:bodyPr>
          <a:lstStyle/>
          <a:p>
            <a:pPr algn="ctr"/>
            <a:r>
              <a:rPr lang="ru-RU" b="1" u="none" dirty="0"/>
              <a:t>Конвейер внеочередного исполнения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C5C9C3-85A7-49D8-A04C-580F82B6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320" y="2259622"/>
            <a:ext cx="3056312" cy="25019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3A412E-5F9A-4F87-BF49-510F6B63D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2" y="1451673"/>
            <a:ext cx="3473189" cy="16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00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5823</TotalTime>
  <Words>563</Words>
  <Application>Microsoft Office PowerPoint</Application>
  <PresentationFormat>Экран (16:9)</PresentationFormat>
  <Paragraphs>106</Paragraphs>
  <Slides>24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2" baseType="lpstr">
      <vt:lpstr>ALS Gorizont Bold Expanded</vt:lpstr>
      <vt:lpstr>-apple-system</vt:lpstr>
      <vt:lpstr>Arial</vt:lpstr>
      <vt:lpstr>Calibri</vt:lpstr>
      <vt:lpstr>Golos Text</vt:lpstr>
      <vt:lpstr>Golos Text DemiBold</vt:lpstr>
      <vt:lpstr>YS Text</vt:lpstr>
      <vt:lpstr>Тема1</vt:lpstr>
      <vt:lpstr>Meltdown &amp; Spectre</vt:lpstr>
      <vt:lpstr>История</vt:lpstr>
      <vt:lpstr>История</vt:lpstr>
      <vt:lpstr>История</vt:lpstr>
      <vt:lpstr>История</vt:lpstr>
      <vt:lpstr>История</vt:lpstr>
      <vt:lpstr>Google Project Zero</vt:lpstr>
      <vt:lpstr>Spectre, Meltdown</vt:lpstr>
      <vt:lpstr>Исполнение команд процессором</vt:lpstr>
      <vt:lpstr>Суперскалярность</vt:lpstr>
      <vt:lpstr>Таблицы страниц</vt:lpstr>
      <vt:lpstr>Meltdown</vt:lpstr>
      <vt:lpstr>Meltdown</vt:lpstr>
      <vt:lpstr>Meltdown </vt:lpstr>
      <vt:lpstr>Патч от разработчиков ОС</vt:lpstr>
      <vt:lpstr>Пример работы</vt:lpstr>
      <vt:lpstr>Spectre</vt:lpstr>
      <vt:lpstr>Spectre</vt:lpstr>
      <vt:lpstr>Spectre</vt:lpstr>
      <vt:lpstr>Spectre</vt:lpstr>
      <vt:lpstr>Патч от Retpoline</vt:lpstr>
      <vt:lpstr>Итоги</vt:lpstr>
      <vt:lpstr>Спасибо за внимание!</vt:lpstr>
      <vt:lpstr>Meltdown шаг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Андрейченко Леонид Вадимович</cp:lastModifiedBy>
  <cp:revision>107</cp:revision>
  <dcterms:created xsi:type="dcterms:W3CDTF">2014-06-27T12:30:22Z</dcterms:created>
  <dcterms:modified xsi:type="dcterms:W3CDTF">2022-10-19T18:26:23Z</dcterms:modified>
</cp:coreProperties>
</file>